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92" r:id="rId3"/>
    <p:sldId id="393" r:id="rId4"/>
    <p:sldId id="402" r:id="rId5"/>
    <p:sldId id="424" r:id="rId6"/>
    <p:sldId id="403" r:id="rId7"/>
    <p:sldId id="407" r:id="rId8"/>
    <p:sldId id="409" r:id="rId9"/>
    <p:sldId id="404" r:id="rId10"/>
    <p:sldId id="406" r:id="rId11"/>
    <p:sldId id="410" r:id="rId12"/>
    <p:sldId id="411" r:id="rId13"/>
    <p:sldId id="425" r:id="rId14"/>
    <p:sldId id="426" r:id="rId15"/>
    <p:sldId id="417" r:id="rId16"/>
    <p:sldId id="423" r:id="rId17"/>
    <p:sldId id="422" r:id="rId18"/>
    <p:sldId id="405" r:id="rId19"/>
    <p:sldId id="408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FF"/>
    <a:srgbClr val="07E742"/>
    <a:srgbClr val="DA14B0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27" autoAdjust="0"/>
    <p:restoredTop sz="89151" autoAdjust="0"/>
  </p:normalViewPr>
  <p:slideViewPr>
    <p:cSldViewPr>
      <p:cViewPr>
        <p:scale>
          <a:sx n="66" d="100"/>
          <a:sy n="66" d="100"/>
        </p:scale>
        <p:origin x="-149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686C8-B868-4637-A034-B5F17893F0DB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2B54C-553F-4D90-AEF3-03E9E53BC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10A7F-8F90-4DD1-9D55-078B9E354A2D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FE94C-E415-40F1-85D8-A6EBA20F1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E94C-E415-40F1-85D8-A6EBA20F1FC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FF00"/>
                </a:solidFill>
              </a:rPr>
              <a:t>Critique: these kinds of interventions could </a:t>
            </a:r>
            <a:r>
              <a:rPr lang="en-US" i="1" dirty="0" smtClean="0">
                <a:solidFill>
                  <a:srgbClr val="FFFF00"/>
                </a:solidFill>
              </a:rPr>
              <a:t>elaborate</a:t>
            </a:r>
            <a:r>
              <a:rPr lang="en-US" dirty="0" smtClean="0">
                <a:solidFill>
                  <a:srgbClr val="FFFF00"/>
                </a:solidFill>
              </a:rPr>
              <a:t> and </a:t>
            </a:r>
            <a:r>
              <a:rPr lang="en-US" i="1" dirty="0" smtClean="0">
                <a:solidFill>
                  <a:srgbClr val="FFFF00"/>
                </a:solidFill>
              </a:rPr>
              <a:t>complicate</a:t>
            </a:r>
            <a:r>
              <a:rPr lang="en-US" dirty="0" smtClean="0">
                <a:solidFill>
                  <a:srgbClr val="FFFF00"/>
                </a:solidFill>
              </a:rPr>
              <a:t> the network, and paradoxically </a:t>
            </a:r>
            <a:r>
              <a:rPr lang="en-US" i="1" dirty="0" smtClean="0">
                <a:solidFill>
                  <a:srgbClr val="FFFF00"/>
                </a:solidFill>
              </a:rPr>
              <a:t>increase </a:t>
            </a:r>
            <a:r>
              <a:rPr lang="en-US" dirty="0" smtClean="0">
                <a:solidFill>
                  <a:srgbClr val="FFFF00"/>
                </a:solidFill>
              </a:rPr>
              <a:t>the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functions of negative thoughts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E94C-E415-40F1-85D8-A6EBA20F1FC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don’t have to be Steve or Kelly </a:t>
            </a:r>
            <a:r>
              <a:rPr lang="en-US" baseline="0" dirty="0" smtClean="0"/>
              <a:t> to have the gumption to attempt research in the trenches.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E94C-E415-40F1-85D8-A6EBA20F1F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35" b="1" dirty="0" smtClean="0">
                <a:solidFill>
                  <a:srgbClr val="FFFF00"/>
                </a:solidFill>
              </a:rPr>
              <a:t>For next wk – Girls just </a:t>
            </a:r>
            <a:r>
              <a:rPr lang="en-US" sz="4235" b="1" dirty="0" err="1" smtClean="0">
                <a:solidFill>
                  <a:srgbClr val="FFFF00"/>
                </a:solidFill>
              </a:rPr>
              <a:t>wanna</a:t>
            </a:r>
            <a:r>
              <a:rPr lang="en-US" sz="4235" b="1" dirty="0" smtClean="0">
                <a:solidFill>
                  <a:srgbClr val="FFFF00"/>
                </a:solidFill>
              </a:rPr>
              <a:t> have fun</a:t>
            </a:r>
            <a:endParaRPr lang="en-US" sz="4235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E94C-E415-40F1-85D8-A6EBA20F1F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SYUDs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(yes, and need to give them more often for component analysis.)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FE94C-E415-40F1-85D8-A6EBA20F1FC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BB57-6B41-406E-9186-711068587811}" type="datetimeFigureOut">
              <a:rPr lang="en-US" smtClean="0"/>
              <a:pPr/>
              <a:t>8/2/2012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A8FA2-E96B-41B3-BD35-E9D09EC967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Baskerville Old Face" pitchFamily="18" charset="0"/>
              </a:rPr>
              <a:t>ACT for Chronic Pain: </a:t>
            </a:r>
            <a:br>
              <a:rPr lang="en-US" b="1" dirty="0" smtClean="0">
                <a:solidFill>
                  <a:srgbClr val="FFFF00"/>
                </a:solidFill>
                <a:latin typeface="Baskerville Old Face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Baskerville Old Face" pitchFamily="18" charset="0"/>
              </a:rPr>
              <a:t>Protocol Development for use in a community methadone program </a:t>
            </a:r>
            <a:endParaRPr lang="en-US" b="1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124200"/>
            <a:ext cx="6400800" cy="2514600"/>
          </a:xfrm>
        </p:spPr>
        <p:txBody>
          <a:bodyPr>
            <a:noAutofit/>
          </a:bodyPr>
          <a:lstStyle/>
          <a:p>
            <a:endParaRPr lang="en-US" b="1" dirty="0" smtClean="0">
              <a:solidFill>
                <a:srgbClr val="FFFF00"/>
              </a:solidFill>
              <a:latin typeface="Baskerville Old Face" pitchFamily="18" charset="0"/>
            </a:endParaRPr>
          </a:p>
          <a:p>
            <a:r>
              <a:rPr lang="en-US" b="1" dirty="0" smtClean="0">
                <a:solidFill>
                  <a:srgbClr val="FFFF00"/>
                </a:solidFill>
                <a:latin typeface="Baskerville Old Face" pitchFamily="18" charset="0"/>
              </a:rPr>
              <a:t>July 23, 2012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askerville Old Face" pitchFamily="18" charset="0"/>
              </a:rPr>
              <a:t>Jonathan Weinstein, Ph. D.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askerville Old Face" pitchFamily="18" charset="0"/>
              </a:rPr>
              <a:t>James J Peters VAMC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Baskerville Old Face" pitchFamily="18" charset="0"/>
              </a:rPr>
              <a:t>Bronx, NY</a:t>
            </a:r>
            <a:endParaRPr lang="en-US" b="1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49530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Measures--Q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3459" dirty="0" smtClean="0">
                <a:solidFill>
                  <a:srgbClr val="FFFF00"/>
                </a:solidFill>
              </a:rPr>
              <a:t>Outcome Measures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CPAQ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Addictions AAQ </a:t>
            </a:r>
          </a:p>
          <a:p>
            <a:pPr lvl="1"/>
            <a:r>
              <a:rPr lang="en-US" sz="3459" dirty="0" err="1" smtClean="0">
                <a:solidFill>
                  <a:srgbClr val="FFFF00"/>
                </a:solidFill>
              </a:rPr>
              <a:t>SUDs</a:t>
            </a:r>
            <a:r>
              <a:rPr lang="en-US" sz="3459" dirty="0" smtClean="0">
                <a:solidFill>
                  <a:srgbClr val="FFFF00"/>
                </a:solidFill>
              </a:rPr>
              <a:t>, </a:t>
            </a:r>
          </a:p>
          <a:p>
            <a:pPr lvl="1"/>
            <a:r>
              <a:rPr lang="en-US" sz="3459" dirty="0" err="1" smtClean="0">
                <a:solidFill>
                  <a:srgbClr val="FFFF00"/>
                </a:solidFill>
              </a:rPr>
              <a:t>Urinanalysis</a:t>
            </a:r>
            <a:endParaRPr lang="en-US" sz="3459" dirty="0" smtClean="0">
              <a:solidFill>
                <a:srgbClr val="FFFF00"/>
              </a:solidFill>
            </a:endParaRPr>
          </a:p>
          <a:p>
            <a:r>
              <a:rPr lang="en-US" sz="3459" dirty="0" smtClean="0">
                <a:solidFill>
                  <a:srgbClr val="FFFF00"/>
                </a:solidFill>
              </a:rPr>
              <a:t>Engagement/Process Measure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Group Attendance</a:t>
            </a:r>
          </a:p>
          <a:p>
            <a:pPr lvl="1">
              <a:buNone/>
            </a:pPr>
            <a:r>
              <a:rPr lang="en-US" sz="3459" dirty="0" smtClean="0">
                <a:solidFill>
                  <a:srgbClr val="FFFF00"/>
                </a:solidFill>
              </a:rPr>
              <a:t>– Mindfulness Tracking Sheet</a:t>
            </a:r>
          </a:p>
          <a:p>
            <a:pPr lvl="2"/>
            <a:r>
              <a:rPr lang="en-US" sz="3459" dirty="0" smtClean="0">
                <a:solidFill>
                  <a:srgbClr val="FFFF00"/>
                </a:solidFill>
              </a:rPr>
              <a:t> Frequency, duration of exercises	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Commitment weekly tracking</a:t>
            </a:r>
          </a:p>
          <a:p>
            <a:pPr lvl="2"/>
            <a:r>
              <a:rPr lang="en-US" sz="3059" dirty="0" smtClean="0">
                <a:solidFill>
                  <a:srgbClr val="FFFF00"/>
                </a:solidFill>
              </a:rPr>
              <a:t>How to measure this? Yes/No; Needed Modifications?</a:t>
            </a:r>
          </a:p>
          <a:p>
            <a:pPr lvl="1"/>
            <a:endParaRPr lang="en-US" sz="3600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Participants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6 females, 4 males (late 40’s to late 50’s)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90% Hispanic – PR/DR; 1 AA female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All qualified: </a:t>
            </a:r>
            <a:r>
              <a:rPr lang="en-US" dirty="0" err="1" smtClean="0">
                <a:solidFill>
                  <a:srgbClr val="FFFF00"/>
                </a:solidFill>
              </a:rPr>
              <a:t>Opioid</a:t>
            </a:r>
            <a:r>
              <a:rPr lang="en-US" dirty="0" smtClean="0">
                <a:solidFill>
                  <a:srgbClr val="FFFF00"/>
                </a:solidFill>
              </a:rPr>
              <a:t> dependent, in Sustained Full Remission, Agonist Therapy.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 SMI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 HIV+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Stem and Tree Plot of % pain </a:t>
            </a:r>
            <a:r>
              <a:rPr lang="en-US" dirty="0" err="1" smtClean="0">
                <a:solidFill>
                  <a:srgbClr val="FFFF00"/>
                </a:solidFill>
              </a:rPr>
              <a:t>grps</a:t>
            </a:r>
            <a:r>
              <a:rPr lang="en-US" dirty="0" smtClean="0">
                <a:solidFill>
                  <a:srgbClr val="FFFF00"/>
                </a:solidFill>
              </a:rPr>
              <a:t> attended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11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.8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.6.6.6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.4.4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.3.3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&gt;.1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Measures-- 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are the kinds of questions I needed experience with before doing a pilot study?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Are the measures in the literature useful with my population?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 they understand them? (yes, with time)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Can they complete them in a timely manner? (yes, with time)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What will these measures tell 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Measures--A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3459" dirty="0" smtClean="0">
                <a:solidFill>
                  <a:srgbClr val="FFFF00"/>
                </a:solidFill>
              </a:rPr>
              <a:t>Outcome Measures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CPAQ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Addictions AAQ </a:t>
            </a:r>
          </a:p>
          <a:p>
            <a:pPr lvl="1"/>
            <a:r>
              <a:rPr lang="en-US" sz="3459" dirty="0" err="1" smtClean="0">
                <a:solidFill>
                  <a:srgbClr val="FFFF00"/>
                </a:solidFill>
              </a:rPr>
              <a:t>SUDs</a:t>
            </a:r>
            <a:r>
              <a:rPr lang="en-US" sz="3459" dirty="0" smtClean="0">
                <a:solidFill>
                  <a:srgbClr val="FFFF00"/>
                </a:solidFill>
              </a:rPr>
              <a:t>, </a:t>
            </a:r>
          </a:p>
          <a:p>
            <a:pPr lvl="1"/>
            <a:r>
              <a:rPr lang="en-US" sz="3459" dirty="0" err="1" smtClean="0">
                <a:solidFill>
                  <a:srgbClr val="FFFF00"/>
                </a:solidFill>
              </a:rPr>
              <a:t>Urinanalysis</a:t>
            </a:r>
            <a:endParaRPr lang="en-US" sz="3459" dirty="0" smtClean="0">
              <a:solidFill>
                <a:srgbClr val="FFFF00"/>
              </a:solidFill>
            </a:endParaRPr>
          </a:p>
          <a:p>
            <a:r>
              <a:rPr lang="en-US" sz="3459" dirty="0" smtClean="0">
                <a:solidFill>
                  <a:srgbClr val="FFFF00"/>
                </a:solidFill>
              </a:rPr>
              <a:t>Engagement/Process Measure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Group Attendance</a:t>
            </a:r>
          </a:p>
          <a:p>
            <a:pPr lvl="1">
              <a:buNone/>
            </a:pPr>
            <a:r>
              <a:rPr lang="en-US" sz="3459" dirty="0" smtClean="0">
                <a:solidFill>
                  <a:srgbClr val="FFFF00"/>
                </a:solidFill>
              </a:rPr>
              <a:t>– Mindfulness Tracking Sheet</a:t>
            </a:r>
          </a:p>
          <a:p>
            <a:pPr lvl="2"/>
            <a:r>
              <a:rPr lang="en-US" sz="3459" dirty="0" smtClean="0">
                <a:solidFill>
                  <a:srgbClr val="FFFF00"/>
                </a:solidFill>
              </a:rPr>
              <a:t> Frequency, duration of exercises	</a:t>
            </a:r>
          </a:p>
          <a:p>
            <a:pPr lvl="1"/>
            <a:r>
              <a:rPr lang="en-US" sz="3459" dirty="0" smtClean="0">
                <a:solidFill>
                  <a:srgbClr val="FFFF00"/>
                </a:solidFill>
              </a:rPr>
              <a:t>Commitment weekly tracking</a:t>
            </a:r>
          </a:p>
          <a:p>
            <a:pPr lvl="2"/>
            <a:r>
              <a:rPr lang="en-US" sz="3059" dirty="0" smtClean="0">
                <a:solidFill>
                  <a:srgbClr val="FFFF00"/>
                </a:solidFill>
              </a:rPr>
              <a:t>How to measure this? Yes/No; Needed Modifications?</a:t>
            </a:r>
          </a:p>
          <a:p>
            <a:pPr lvl="1"/>
            <a:endParaRPr lang="en-US" sz="3600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Mindfulness Tracking Sheet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599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Pain: 0-100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Distress:</a:t>
                      </a:r>
                    </a:p>
                    <a:p>
                      <a:r>
                        <a:rPr lang="en-US" dirty="0" smtClean="0"/>
                        <a:t>0-100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Pain:</a:t>
                      </a:r>
                    </a:p>
                    <a:p>
                      <a:r>
                        <a:rPr lang="en-US" dirty="0" smtClean="0"/>
                        <a:t>0-100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Distress:</a:t>
                      </a:r>
                    </a:p>
                    <a:p>
                      <a:r>
                        <a:rPr lang="en-US" dirty="0" smtClean="0"/>
                        <a:t>0-100</a:t>
                      </a:r>
                      <a:endParaRPr lang="en-US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Conclusions--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Distress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r>
              <a:rPr lang="en-US" dirty="0" smtClean="0">
                <a:solidFill>
                  <a:srgbClr val="FFFF00"/>
                </a:solidFill>
              </a:rPr>
              <a:t> for a </a:t>
            </a:r>
            <a:r>
              <a:rPr lang="en-US" dirty="0" err="1" smtClean="0">
                <a:solidFill>
                  <a:srgbClr val="FFFF00"/>
                </a:solidFill>
              </a:rPr>
              <a:t>subj</a:t>
            </a:r>
            <a:r>
              <a:rPr lang="en-US" dirty="0" smtClean="0">
                <a:solidFill>
                  <a:srgbClr val="FFFF00"/>
                </a:solidFill>
              </a:rPr>
              <a:t> were the most responsive to meditations and stayed low.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Both Pain and Distress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r>
              <a:rPr lang="en-US" dirty="0" smtClean="0">
                <a:solidFill>
                  <a:srgbClr val="FFFF00"/>
                </a:solidFill>
              </a:rPr>
              <a:t> responsive and stayed low for a different subj.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For a third </a:t>
            </a:r>
            <a:r>
              <a:rPr lang="en-US" dirty="0" err="1" smtClean="0">
                <a:solidFill>
                  <a:srgbClr val="FFFF00"/>
                </a:solidFill>
              </a:rPr>
              <a:t>subj</a:t>
            </a:r>
            <a:r>
              <a:rPr lang="en-US" dirty="0" smtClean="0">
                <a:solidFill>
                  <a:srgbClr val="FFFF00"/>
                </a:solidFill>
              </a:rPr>
              <a:t>, both Pain and Distress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r>
              <a:rPr lang="en-US" dirty="0" smtClean="0">
                <a:solidFill>
                  <a:srgbClr val="FFFF00"/>
                </a:solidFill>
              </a:rPr>
              <a:t> were responsive to exercise but did not produce lasting gains.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 general,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r>
              <a:rPr lang="en-US" dirty="0" smtClean="0">
                <a:solidFill>
                  <a:srgbClr val="FFFF00"/>
                </a:solidFill>
              </a:rPr>
              <a:t> became more variable as time went on.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participant with the most meditations got the best outcomes.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most dramatic change happened earliest and then diminished returns.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Distress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r>
              <a:rPr lang="en-US" dirty="0" smtClean="0">
                <a:solidFill>
                  <a:srgbClr val="FFFF00"/>
                </a:solidFill>
              </a:rPr>
              <a:t> more responsive than Pain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Floor effect on Distress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Future Directions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Regression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Predictive validity of CPAQ, and AAQ on criterion variables such as </a:t>
            </a:r>
            <a:r>
              <a:rPr lang="en-US" dirty="0" err="1" smtClean="0">
                <a:solidFill>
                  <a:srgbClr val="FFFF00"/>
                </a:solidFill>
              </a:rPr>
              <a:t>SUDs</a:t>
            </a:r>
            <a:r>
              <a:rPr lang="en-US" dirty="0" smtClean="0">
                <a:solidFill>
                  <a:srgbClr val="FFFF00"/>
                </a:solidFill>
              </a:rPr>
              <a:t>, and U/A’s, activity level.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Doctors visits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Compliance with medication, Physical Therapy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Committed Action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Perhaps add a measure for mood or general functioning– OQ-45 or BDI-II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Other designs?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RCT with wait list control?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000"/>
            <a:ext cx="5562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ACT for Chronic Pain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1" y="12954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Dahl, J., Wilson, K., </a:t>
            </a:r>
            <a:r>
              <a:rPr lang="en-US" dirty="0" err="1" smtClean="0">
                <a:solidFill>
                  <a:srgbClr val="FFFF00"/>
                </a:solidFill>
              </a:rPr>
              <a:t>Luciano</a:t>
            </a:r>
            <a:r>
              <a:rPr lang="en-US" dirty="0" smtClean="0">
                <a:solidFill>
                  <a:srgbClr val="FFFF00"/>
                </a:solidFill>
              </a:rPr>
              <a:t>, C. &amp; Hayes, S. (2005) Acceptance and Commitment Therapy for Chronic Pain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9812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Vowles</a:t>
            </a:r>
            <a:r>
              <a:rPr lang="en-US" dirty="0" smtClean="0">
                <a:solidFill>
                  <a:srgbClr val="FFFF00"/>
                </a:solidFill>
              </a:rPr>
              <a:t>, K., </a:t>
            </a:r>
            <a:r>
              <a:rPr lang="en-US" dirty="0" err="1" smtClean="0">
                <a:solidFill>
                  <a:srgbClr val="FFFF00"/>
                </a:solidFill>
              </a:rPr>
              <a:t>Wetherell</a:t>
            </a:r>
            <a:r>
              <a:rPr lang="en-US" dirty="0" smtClean="0">
                <a:solidFill>
                  <a:srgbClr val="FFFF00"/>
                </a:solidFill>
              </a:rPr>
              <a:t>, J. &amp; Sorrell, J.(2009) Targeting Acceptance, Mindfulness, and Values Based Action in Chronic Pain: Findings from Two Preliminary Trials of an Outpatient Group-Based Intervention, Cognitive and Behavioral Practice, 16, 49-58.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971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Vowles</a:t>
            </a:r>
            <a:r>
              <a:rPr lang="en-US" dirty="0" smtClean="0">
                <a:solidFill>
                  <a:srgbClr val="FFFF00"/>
                </a:solidFill>
              </a:rPr>
              <a:t>, K. &amp; </a:t>
            </a:r>
            <a:r>
              <a:rPr lang="en-US" dirty="0" err="1" smtClean="0">
                <a:solidFill>
                  <a:srgbClr val="FFFF00"/>
                </a:solidFill>
              </a:rPr>
              <a:t>McCraken</a:t>
            </a:r>
            <a:r>
              <a:rPr lang="en-US" dirty="0" smtClean="0">
                <a:solidFill>
                  <a:srgbClr val="FFFF00"/>
                </a:solidFill>
              </a:rPr>
              <a:t>, L. (2008) Acceptance and Values-Based Action in Chronic Pain: A Study of Treatment Effectiveness and Process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191000"/>
            <a:ext cx="8610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Email:</a:t>
            </a:r>
            <a:r>
              <a:rPr lang="en-US" sz="4400" dirty="0" smtClean="0"/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Jonathan.Weinstein@va.gov</a:t>
            </a:r>
            <a:endParaRPr lang="en-US" sz="4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Problems with problem solving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Future/Past oriented vs. Now (temporal)</a:t>
            </a:r>
          </a:p>
          <a:p>
            <a:pPr lvl="1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Judgmental with respect to an outcome (comparative)</a:t>
            </a:r>
          </a:p>
          <a:p>
            <a:pPr lvl="1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Highly literal (Pain = bad and only bad).</a:t>
            </a:r>
          </a:p>
          <a:p>
            <a:pPr lvl="1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Rigid -- problem solving doesn’t look at itself. (If you have a hammer…)</a:t>
            </a:r>
          </a:p>
          <a:p>
            <a:pPr lvl="1"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Alternatives to Problem Solving Chronic Pain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Dispassionate observation and description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Engagement/exploration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Appreciation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Wonder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Emotional Intelligence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Intuition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Inspiration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Other forms of knowing that are not temporal or comparative.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SATP Clinics – </a:t>
            </a:r>
            <a:r>
              <a:rPr lang="en-US" dirty="0" err="1" smtClean="0">
                <a:solidFill>
                  <a:srgbClr val="FFFF00"/>
                </a:solidFill>
              </a:rPr>
              <a:t>Montefiore</a:t>
            </a:r>
            <a:r>
              <a:rPr lang="en-US" dirty="0" smtClean="0">
                <a:solidFill>
                  <a:srgbClr val="FFFF00"/>
                </a:solidFill>
              </a:rPr>
              <a:t> Division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765" dirty="0" smtClean="0">
                <a:solidFill>
                  <a:srgbClr val="FFFF00"/>
                </a:solidFill>
              </a:rPr>
              <a:t>Unit I – MMTP</a:t>
            </a:r>
          </a:p>
          <a:p>
            <a:pPr lvl="1"/>
            <a:r>
              <a:rPr lang="en-US" sz="3765" dirty="0" smtClean="0">
                <a:solidFill>
                  <a:srgbClr val="FFFF00"/>
                </a:solidFill>
              </a:rPr>
              <a:t>Census 300+</a:t>
            </a:r>
          </a:p>
          <a:p>
            <a:pPr lvl="1"/>
            <a:r>
              <a:rPr lang="en-US" sz="3765" dirty="0" smtClean="0">
                <a:solidFill>
                  <a:srgbClr val="FFFF00"/>
                </a:solidFill>
              </a:rPr>
              <a:t>7 </a:t>
            </a:r>
            <a:r>
              <a:rPr lang="en-US" sz="3765" dirty="0" err="1" smtClean="0">
                <a:solidFill>
                  <a:srgbClr val="FFFF00"/>
                </a:solidFill>
              </a:rPr>
              <a:t>CASACs</a:t>
            </a:r>
            <a:r>
              <a:rPr lang="en-US" sz="3765" dirty="0" smtClean="0">
                <a:solidFill>
                  <a:srgbClr val="FFFF00"/>
                </a:solidFill>
              </a:rPr>
              <a:t>, 1 Supervisor, 1 director, 1 MD, 1PA</a:t>
            </a:r>
          </a:p>
          <a:p>
            <a:r>
              <a:rPr lang="en-US" sz="3765" dirty="0" smtClean="0">
                <a:solidFill>
                  <a:srgbClr val="FFFF00"/>
                </a:solidFill>
              </a:rPr>
              <a:t>Unit III - MMTP</a:t>
            </a:r>
          </a:p>
          <a:p>
            <a:pPr lvl="1"/>
            <a:r>
              <a:rPr lang="en-US" sz="3765" dirty="0" smtClean="0">
                <a:solidFill>
                  <a:srgbClr val="FFFF00"/>
                </a:solidFill>
              </a:rPr>
              <a:t>Census 700- 720</a:t>
            </a:r>
          </a:p>
          <a:p>
            <a:pPr lvl="1"/>
            <a:r>
              <a:rPr lang="en-US" sz="3765" dirty="0" smtClean="0">
                <a:solidFill>
                  <a:srgbClr val="FFFF00"/>
                </a:solidFill>
              </a:rPr>
              <a:t>14 </a:t>
            </a:r>
            <a:r>
              <a:rPr lang="en-US" sz="3765" dirty="0" err="1" smtClean="0">
                <a:solidFill>
                  <a:srgbClr val="FFFF00"/>
                </a:solidFill>
              </a:rPr>
              <a:t>Casacs</a:t>
            </a:r>
            <a:r>
              <a:rPr lang="en-US" sz="3765" dirty="0" smtClean="0">
                <a:solidFill>
                  <a:srgbClr val="FFFF00"/>
                </a:solidFill>
              </a:rPr>
              <a:t>, 2 Supervisors, 1 MD, 1NP, 1PA, 1 LMSW</a:t>
            </a:r>
          </a:p>
          <a:p>
            <a:r>
              <a:rPr lang="en-US" sz="3765" dirty="0" smtClean="0">
                <a:solidFill>
                  <a:srgbClr val="FFFF00"/>
                </a:solidFill>
              </a:rPr>
              <a:t>NDRC – Abstinence Clinic</a:t>
            </a:r>
          </a:p>
          <a:p>
            <a:pPr lvl="1"/>
            <a:r>
              <a:rPr lang="en-US" sz="3765" dirty="0" smtClean="0">
                <a:solidFill>
                  <a:srgbClr val="FFFF00"/>
                </a:solidFill>
              </a:rPr>
              <a:t>2 CASACS, 1 director, </a:t>
            </a:r>
          </a:p>
          <a:p>
            <a:r>
              <a:rPr lang="en-US" sz="3765" dirty="0" smtClean="0">
                <a:solidFill>
                  <a:srgbClr val="FFFF00"/>
                </a:solidFill>
              </a:rPr>
              <a:t>All Share</a:t>
            </a:r>
          </a:p>
          <a:p>
            <a:pPr lvl="1"/>
            <a:r>
              <a:rPr lang="en-US" sz="3765" dirty="0" smtClean="0">
                <a:solidFill>
                  <a:srgbClr val="FFFF00"/>
                </a:solidFill>
              </a:rPr>
              <a:t>1000 pts for 2 </a:t>
            </a:r>
            <a:r>
              <a:rPr lang="en-US" sz="3765" dirty="0" err="1" smtClean="0">
                <a:solidFill>
                  <a:srgbClr val="FFFF00"/>
                </a:solidFill>
              </a:rPr>
              <a:t>p/t</a:t>
            </a:r>
            <a:r>
              <a:rPr lang="en-US" sz="3765" dirty="0" smtClean="0">
                <a:solidFill>
                  <a:srgbClr val="FFFF00"/>
                </a:solidFill>
              </a:rPr>
              <a:t> Psychologists, 1 LMSW, 1 Psychiatrist, 1 Job developer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My Hopeless Journey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 was an unusually difficult training case for my mentor (just ask Kelly).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 my best days I learned to bring my brokenness to work with me.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It feels hopeless to attempt research in the trenches.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 was well prepared (i.e. Thank you, Kelly)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Steve and his clinician envy.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Creating the Group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Why even do a group?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MD feedback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Productivity – Billing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Why ACT? Div 12 EBP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My desire to perform ecologically valid EBP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Individual Screenings and Results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Selling the Group– Screw Maintenance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Flier, Outreach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Final Structure of Group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Rules – Courtesy &amp; Respect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Check in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Or Current pain/limitations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review of prior wk’s commitment.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Listen for values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Mindfulness exercises – meditation, eating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Another experiential exercise/Metaphor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Milk,Milk</a:t>
            </a:r>
            <a:r>
              <a:rPr lang="en-US" dirty="0" smtClean="0">
                <a:solidFill>
                  <a:srgbClr val="FFFF00"/>
                </a:solidFill>
              </a:rPr>
              <a:t>, I am, </a:t>
            </a:r>
            <a:r>
              <a:rPr lang="en-US" dirty="0" err="1" smtClean="0">
                <a:solidFill>
                  <a:srgbClr val="FFFF00"/>
                </a:solidFill>
              </a:rPr>
              <a:t>Agoo</a:t>
            </a:r>
            <a:r>
              <a:rPr lang="en-US" dirty="0" smtClean="0">
                <a:solidFill>
                  <a:srgbClr val="FFFF00"/>
                </a:solidFill>
              </a:rPr>
              <a:t>, Observer self, File drawer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Checkout - commitment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Defusion</a:t>
            </a:r>
            <a:r>
              <a:rPr lang="en-US" dirty="0" smtClean="0">
                <a:solidFill>
                  <a:srgbClr val="FFFF00"/>
                </a:solidFill>
              </a:rPr>
              <a:t> Songs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en-US" sz="4235" b="1" dirty="0" smtClean="0">
                <a:solidFill>
                  <a:srgbClr val="FFFF00"/>
                </a:solidFill>
              </a:rPr>
              <a:t>My Girl (Temptations)  = my pain </a:t>
            </a:r>
            <a:endParaRPr lang="en-US" sz="4235" dirty="0" smtClean="0">
              <a:solidFill>
                <a:srgbClr val="FFFF00"/>
              </a:solidFill>
            </a:endParaRPr>
          </a:p>
          <a:p>
            <a:pPr lvl="2"/>
            <a:r>
              <a:rPr lang="en-US" sz="4235" b="1" dirty="0" smtClean="0">
                <a:solidFill>
                  <a:srgbClr val="FFFF00"/>
                </a:solidFill>
              </a:rPr>
              <a:t>What’s Going On – Marvin Gaye</a:t>
            </a:r>
            <a:endParaRPr lang="en-US" sz="4235" dirty="0" smtClean="0">
              <a:solidFill>
                <a:srgbClr val="FFFF00"/>
              </a:solidFill>
            </a:endParaRPr>
          </a:p>
          <a:p>
            <a:pPr lvl="2"/>
            <a:r>
              <a:rPr lang="en-US" sz="4235" b="1" dirty="0" smtClean="0">
                <a:solidFill>
                  <a:srgbClr val="FFFF00"/>
                </a:solidFill>
              </a:rPr>
              <a:t>What’s Love (pain) Got to Do with It – Tina Turner</a:t>
            </a:r>
            <a:endParaRPr lang="en-US" sz="4235" dirty="0" smtClean="0">
              <a:solidFill>
                <a:srgbClr val="FFFF00"/>
              </a:solidFill>
            </a:endParaRPr>
          </a:p>
          <a:p>
            <a:pPr lvl="2"/>
            <a:r>
              <a:rPr lang="en-US" sz="4235" b="1" dirty="0" smtClean="0">
                <a:solidFill>
                  <a:srgbClr val="FFFF00"/>
                </a:solidFill>
              </a:rPr>
              <a:t>I Don’t Want to Wait in Vain (pain) for Your Love – Bob Marley</a:t>
            </a:r>
            <a:endParaRPr lang="en-US" sz="4235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Measures--Q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are the kinds of questions I want experience with before doing a pilot study?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Are the measures in the literature useful with my population?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 they understand them?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Can they complete them in a timely manner?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What will these measures tell me?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45884</TotalTime>
  <Words>943</Words>
  <Application>Microsoft Office PowerPoint</Application>
  <PresentationFormat>On-screen Show (4:3)</PresentationFormat>
  <Paragraphs>173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ACT for Chronic Pain:  Protocol Development for use in a community methadone program </vt:lpstr>
      <vt:lpstr>Problems with problem solving </vt:lpstr>
      <vt:lpstr>Alternatives to Problem Solving Chronic Pain</vt:lpstr>
      <vt:lpstr>SATP Clinics – Montefiore Division</vt:lpstr>
      <vt:lpstr>My Hopeless Journey</vt:lpstr>
      <vt:lpstr>Creating the Group</vt:lpstr>
      <vt:lpstr>Final Structure of Group</vt:lpstr>
      <vt:lpstr>Defusion Songs</vt:lpstr>
      <vt:lpstr>Measures--Q</vt:lpstr>
      <vt:lpstr>Measures--Q</vt:lpstr>
      <vt:lpstr>Participants</vt:lpstr>
      <vt:lpstr>Stem and Tree Plot of % pain grps attended</vt:lpstr>
      <vt:lpstr>Measures-- A</vt:lpstr>
      <vt:lpstr>Measures--A</vt:lpstr>
      <vt:lpstr>Mindfulness Tracking Sheet</vt:lpstr>
      <vt:lpstr>Conclusions--SUDs</vt:lpstr>
      <vt:lpstr>Conclusions</vt:lpstr>
      <vt:lpstr>Future Directions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KateM</cp:lastModifiedBy>
  <cp:revision>695</cp:revision>
  <dcterms:created xsi:type="dcterms:W3CDTF">2012-07-21T12:30:35Z</dcterms:created>
  <dcterms:modified xsi:type="dcterms:W3CDTF">2012-08-02T20:31:37Z</dcterms:modified>
</cp:coreProperties>
</file>